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0" r:id="rId23"/>
    <p:sldId id="271" r:id="rId24"/>
    <p:sldId id="277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97" d="100"/>
          <a:sy n="97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9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x-none"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2524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68312" y="1484312"/>
            <a:ext cx="3956050" cy="4489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2"/>
          </p:nvPr>
        </p:nvSpPr>
        <p:spPr>
          <a:xfrm>
            <a:off x="4576762" y="1484312"/>
            <a:ext cx="3956050" cy="4489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000"/>
            </a:lvl1pPr>
            <a:lvl2pPr marL="457200" indent="0" rtl="0">
              <a:buNone/>
              <a:defRPr sz="1800"/>
            </a:lvl2pPr>
            <a:lvl3pPr marL="914400" indent="0" rtl="0">
              <a:buNone/>
              <a:defRPr sz="1600"/>
            </a:lvl3pPr>
            <a:lvl4pPr marL="1371600" indent="0" rtl="0">
              <a:buNone/>
              <a:defRPr sz="1400"/>
            </a:lvl4pPr>
            <a:lvl5pPr marL="1828800" indent="0" rtl="0">
              <a:buNone/>
              <a:defRPr sz="1400"/>
            </a:lvl5pPr>
            <a:lvl6pPr marL="2286000" indent="0" rtl="0">
              <a:buNone/>
              <a:defRPr sz="1400"/>
            </a:lvl6pPr>
            <a:lvl7pPr marL="2743200" indent="0" rtl="0">
              <a:buNone/>
              <a:defRPr sz="1400"/>
            </a:lvl7pPr>
            <a:lvl8pPr marL="3200400" indent="0" rtl="0">
              <a:buNone/>
              <a:defRPr sz="1400"/>
            </a:lvl8pPr>
            <a:lvl9pPr marL="3657600" indent="0" rtl="0"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68312" y="1484312"/>
            <a:ext cx="8064499" cy="4489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indent="-249238" algn="just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400">
                <a:solidFill>
                  <a:srgbClr val="000000"/>
                </a:solidFill>
              </a:defRPr>
            </a:lvl1pPr>
            <a:lvl2pPr marL="741363" indent="-2079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11430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6002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4pPr>
            <a:lvl5pPr marL="20574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5pPr>
            <a:lvl6pPr marL="25146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6pPr>
            <a:lvl7pPr marL="29718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7pPr>
            <a:lvl8pPr marL="34290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8pPr>
            <a:lvl9pPr marL="388620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68312" y="1484312"/>
            <a:ext cx="8064499" cy="4489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indent="-249238" algn="just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indent="-2079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4000" cy="1196975"/>
          </a:xfrm>
          <a:prstGeom prst="roundRect">
            <a:avLst>
              <a:gd name="adj" fmla="val 22"/>
            </a:avLst>
          </a:prstGeom>
          <a:gradFill>
            <a:gsLst>
              <a:gs pos="0">
                <a:srgbClr val="8C8C8C">
                  <a:alpha val="48627"/>
                </a:srgbClr>
              </a:gs>
              <a:gs pos="100000">
                <a:srgbClr val="C0C0C0">
                  <a:alpha val="39607"/>
                </a:srgbClr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8532811" y="0"/>
            <a:ext cx="107949" cy="6858000"/>
          </a:xfrm>
          <a:prstGeom prst="roundRect">
            <a:avLst>
              <a:gd name="adj" fmla="val 114"/>
            </a:avLst>
          </a:prstGeom>
          <a:solidFill>
            <a:srgbClr val="A0A0A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647111" y="0"/>
            <a:ext cx="533399" cy="6858000"/>
          </a:xfrm>
          <a:prstGeom prst="roundRect">
            <a:avLst>
              <a:gd name="adj" fmla="val 64"/>
            </a:avLst>
          </a:prstGeom>
          <a:solidFill>
            <a:srgbClr val="9F350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395287" y="6237287"/>
            <a:ext cx="1728787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2012-06-22 |</a:t>
            </a:r>
            <a:r>
              <a:rPr lang="x-none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491287" y="6240462"/>
            <a:ext cx="1968500" cy="58261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2" name="Shape 12"/>
          <p:cNvSpPr/>
          <p:nvPr/>
        </p:nvSpPr>
        <p:spPr>
          <a:xfrm>
            <a:off x="468312" y="6057900"/>
            <a:ext cx="8135936" cy="107949"/>
          </a:xfrm>
          <a:prstGeom prst="roundRect">
            <a:avLst>
              <a:gd name="adj" fmla="val 114"/>
            </a:avLst>
          </a:prstGeom>
          <a:solidFill>
            <a:srgbClr val="A0A0A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/>
          <p:nvPr/>
        </p:nvSpPr>
        <p:spPr>
          <a:xfrm rot="5400000">
            <a:off x="5675311" y="3160711"/>
            <a:ext cx="6476999" cy="533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EPS@ISEP – E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UROPEAN </a:t>
            </a: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ROJECT </a:t>
            </a: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EMESTER  AT </a:t>
            </a: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ISEP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SPRING 2012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1196975"/>
          </a:xfrm>
          <a:prstGeom prst="roundRect">
            <a:avLst>
              <a:gd name="adj" fmla="val 22"/>
            </a:avLst>
          </a:prstGeom>
          <a:gradFill>
            <a:gsLst>
              <a:gs pos="0">
                <a:srgbClr val="8C8C8C">
                  <a:alpha val="48627"/>
                </a:srgbClr>
              </a:gs>
              <a:gs pos="100000">
                <a:srgbClr val="C0C0C0">
                  <a:alpha val="39607"/>
                </a:srgbClr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532811" y="0"/>
            <a:ext cx="107949" cy="6858000"/>
          </a:xfrm>
          <a:prstGeom prst="roundRect">
            <a:avLst>
              <a:gd name="adj" fmla="val 114"/>
            </a:avLst>
          </a:prstGeom>
          <a:solidFill>
            <a:srgbClr val="A0A0A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647111" y="0"/>
            <a:ext cx="533399" cy="6858000"/>
          </a:xfrm>
          <a:prstGeom prst="roundRect">
            <a:avLst>
              <a:gd name="adj" fmla="val 64"/>
            </a:avLst>
          </a:prstGeom>
          <a:solidFill>
            <a:srgbClr val="9F350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6491287" y="6240462"/>
            <a:ext cx="1968500" cy="5826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" name="Shape 38"/>
          <p:cNvSpPr/>
          <p:nvPr/>
        </p:nvSpPr>
        <p:spPr>
          <a:xfrm>
            <a:off x="468312" y="6057900"/>
            <a:ext cx="8135936" cy="107949"/>
          </a:xfrm>
          <a:prstGeom prst="roundRect">
            <a:avLst>
              <a:gd name="adj" fmla="val 114"/>
            </a:avLst>
          </a:prstGeom>
          <a:solidFill>
            <a:srgbClr val="A0A0A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 rot="5400000">
            <a:off x="5675311" y="3160711"/>
            <a:ext cx="6476999" cy="533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EPS@ISEP – E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UROPEAN </a:t>
            </a: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ROJECT </a:t>
            </a: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EMESTER  AT </a:t>
            </a:r>
            <a:r>
              <a:rPr lang="x-none"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ISEP</a:t>
            </a:r>
            <a:r>
              <a:rPr lang="x-none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SPRING 2012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68312" y="1484312"/>
            <a:ext cx="8064499" cy="4489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indent="-249238" algn="just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indent="-2079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pedia.com/TERM/W/Wi_Fi.html" TargetMode="External"/><Relationship Id="rId4" Type="http://schemas.openxmlformats.org/officeDocument/2006/relationships/hyperlink" Target="http://en.wikipedia.org/wiki/File:Nested_sustainability-v2.gif" TargetMode="External"/><Relationship Id="rId5" Type="http://schemas.openxmlformats.org/officeDocument/2006/relationships/hyperlink" Target="http://mechanical.poly.edu/faculty/vkapila/ME3484/Readings/NV27-Measuring%20Water%20Level.pdf" TargetMode="External"/><Relationship Id="rId6" Type="http://schemas.openxmlformats.org/officeDocument/2006/relationships/hyperlink" Target="http://arduino-direct.com/sunshop/index.php?l=product_list&amp;c=1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lecommunication" TargetMode="External"/><Relationship Id="rId4" Type="http://schemas.openxmlformats.org/officeDocument/2006/relationships/hyperlink" Target="http://en.wikipedia.org/wiki/Computer_network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ubTitle" idx="1"/>
          </p:nvPr>
        </p:nvSpPr>
        <p:spPr>
          <a:xfrm>
            <a:off x="400075" y="3914300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2000" b="1">
                <a:solidFill>
                  <a:srgbClr val="5C5C5C"/>
                </a:solidFill>
              </a:rPr>
              <a:t>Marcos Moura</a:t>
            </a:r>
            <a:r>
              <a:rPr lang="x-none" sz="2000" b="1" i="0" u="none" strike="noStrike" cap="none" baseline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 N. </a:t>
            </a:r>
            <a:r>
              <a:rPr lang="x-none" sz="2000" b="1">
                <a:solidFill>
                  <a:srgbClr val="5C5C5C"/>
                </a:solidFill>
              </a:rPr>
              <a:t>1090419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2000" b="1">
                <a:solidFill>
                  <a:srgbClr val="5C5C5C"/>
                </a:solidFill>
              </a:rPr>
              <a:t>Olga Olejniczak</a:t>
            </a:r>
            <a:r>
              <a:rPr lang="x-none" sz="2000" b="1" i="0" u="none" strike="noStrike" cap="none" baseline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 N. 11</a:t>
            </a:r>
            <a:r>
              <a:rPr lang="x-none" sz="2000" b="1">
                <a:solidFill>
                  <a:srgbClr val="5C5C5C"/>
                </a:solidFill>
              </a:rPr>
              <a:t>1</a:t>
            </a:r>
            <a:r>
              <a:rPr lang="x-none" sz="2000" b="1" i="0" u="none" strike="noStrike" cap="none" baseline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x-none" sz="2000" b="1">
                <a:solidFill>
                  <a:srgbClr val="5C5C5C"/>
                </a:solidFill>
              </a:rPr>
              <a:t>822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2000" b="1">
                <a:solidFill>
                  <a:srgbClr val="5C5C5C"/>
                </a:solidFill>
              </a:rPr>
              <a:t>Naeem Ahmad</a:t>
            </a:r>
            <a:r>
              <a:rPr lang="x-none" sz="2000" b="1" i="0" u="none" strike="noStrike" cap="none" baseline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 N. 11</a:t>
            </a:r>
            <a:r>
              <a:rPr lang="x-none" sz="2000" b="1">
                <a:solidFill>
                  <a:srgbClr val="5C5C5C"/>
                </a:solidFill>
              </a:rPr>
              <a:t>1</a:t>
            </a:r>
            <a:r>
              <a:rPr lang="x-none" sz="2000" b="1" i="0" u="none" strike="noStrike" cap="none" baseline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x-none" sz="2000" b="1">
                <a:solidFill>
                  <a:srgbClr val="5C5C5C"/>
                </a:solidFill>
              </a:rPr>
              <a:t>821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2000" b="1">
                <a:solidFill>
                  <a:srgbClr val="5C5C5C"/>
                </a:solidFill>
              </a:rPr>
              <a:t>Mihkel Tasa</a:t>
            </a:r>
            <a:r>
              <a:rPr lang="x-none" sz="2000" b="1" i="0" u="none" strike="noStrike" cap="none" baseline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 N. 11</a:t>
            </a:r>
            <a:r>
              <a:rPr lang="x-none" sz="2000" b="1">
                <a:solidFill>
                  <a:srgbClr val="5C5C5C"/>
                </a:solidFill>
              </a:rPr>
              <a:t>11820</a:t>
            </a:r>
          </a:p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ctrTitle"/>
          </p:nvPr>
        </p:nvSpPr>
        <p:spPr>
          <a:xfrm>
            <a:off x="400075" y="442633"/>
            <a:ext cx="77724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3200" dirty="0">
                <a:solidFill>
                  <a:srgbClr val="FFFFFF"/>
                </a:solidFill>
              </a:rPr>
              <a:t>MID</a:t>
            </a:r>
            <a:r>
              <a:rPr lang="x-none" sz="2400" dirty="0">
                <a:solidFill>
                  <a:srgbClr val="FFFFFF"/>
                </a:solidFill>
              </a:rPr>
              <a:t>TERM</a:t>
            </a:r>
            <a:r>
              <a:rPr lang="x-none" sz="3200" dirty="0">
                <a:solidFill>
                  <a:srgbClr val="FFFFFF"/>
                </a:solidFill>
              </a:rPr>
              <a:t> Presentation</a:t>
            </a:r>
          </a:p>
        </p:txBody>
      </p:sp>
      <p:sp>
        <p:nvSpPr>
          <p:cNvPr id="105" name="Shape 105"/>
          <p:cNvSpPr/>
          <p:nvPr/>
        </p:nvSpPr>
        <p:spPr>
          <a:xfrm>
            <a:off x="4479259" y="1329851"/>
            <a:ext cx="3938439" cy="22159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6" name="Shape 106"/>
          <p:cNvSpPr/>
          <p:nvPr/>
        </p:nvSpPr>
        <p:spPr>
          <a:xfrm>
            <a:off x="69825" y="1759875"/>
            <a:ext cx="4678799" cy="10058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x-none" sz="2400"/>
              <a:t>Level Monitoring System</a:t>
            </a:r>
          </a:p>
          <a:p>
            <a:pPr lvl="0" algn="ctr" rtl="0">
              <a:buNone/>
            </a:pPr>
            <a:r>
              <a:rPr lang="x-none" sz="2400"/>
              <a:t>for a Waste Oil Storage Tank</a:t>
            </a:r>
          </a:p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5385470" y="3662159"/>
            <a:ext cx="2126017" cy="2208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457199" y="23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Project Development</a:t>
            </a:r>
          </a:p>
        </p:txBody>
      </p:sp>
      <p:sp>
        <p:nvSpPr>
          <p:cNvPr id="169" name="Shape 169"/>
          <p:cNvSpPr/>
          <p:nvPr/>
        </p:nvSpPr>
        <p:spPr>
          <a:xfrm>
            <a:off x="457199" y="1379862"/>
            <a:ext cx="3142283" cy="42675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x="4020462" y="2024295"/>
            <a:ext cx="3742887" cy="28094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199" y="1379862"/>
            <a:ext cx="7775700" cy="12969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lvl="0" algn="ctr">
              <a:buNone/>
            </a:pPr>
            <a:r>
              <a:rPr lang="x-none"/>
              <a:t>The enclosure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57200" y="167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Project </a:t>
            </a:r>
            <a:r>
              <a:rPr lang="x-none" sz="2800" b="1" i="0" u="none" strike="noStrike" cap="small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</a:p>
        </p:txBody>
      </p:sp>
      <p:sp>
        <p:nvSpPr>
          <p:cNvPr id="177" name="Shape 177"/>
          <p:cNvSpPr/>
          <p:nvPr/>
        </p:nvSpPr>
        <p:spPr>
          <a:xfrm>
            <a:off x="0" y="2676762"/>
            <a:ext cx="4520278" cy="32405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8" name="Shape 178"/>
          <p:cNvSpPr/>
          <p:nvPr/>
        </p:nvSpPr>
        <p:spPr>
          <a:xfrm>
            <a:off x="4708476" y="2684535"/>
            <a:ext cx="3762147" cy="32751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Eco-efficiency measures for sustainability</a:t>
            </a:r>
          </a:p>
        </p:txBody>
      </p:sp>
      <p:pic>
        <p:nvPicPr>
          <p:cNvPr id="1026" name="Picture 2" descr="C:\Users\Marcos Moura\Desktop\oil 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968429" cy="47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208925" y="1417637"/>
            <a:ext cx="8282099" cy="448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 sz="2400">
                <a:solidFill>
                  <a:srgbClr val="333333"/>
                </a:solidFill>
              </a:rPr>
              <a:t>Battery</a:t>
            </a:r>
          </a:p>
          <a:p>
            <a:endParaRPr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400">
                <a:solidFill>
                  <a:srgbClr val="333333"/>
                </a:solidFill>
              </a:rPr>
              <a:t>     Recyclable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>
                <a:solidFill>
                  <a:srgbClr val="333333"/>
                </a:solidFill>
              </a:rPr>
              <a:t>These are recycled by grinding them, neutralizing the acid, and separating the polymers from the lead. The recovered materials are used in a variety of applications, including new batteries.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 sz="2400"/>
              <a:t>Solar panel</a:t>
            </a:r>
          </a:p>
          <a:p>
            <a:pPr lvl="0">
              <a:buNone/>
            </a:pPr>
            <a:r>
              <a:rPr lang="x-none" sz="2400"/>
              <a:t> 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Eco-efficiency measures for sustainability</a:t>
            </a:r>
          </a:p>
        </p:txBody>
      </p:sp>
      <p:sp>
        <p:nvSpPr>
          <p:cNvPr id="185" name="Shape 185"/>
          <p:cNvSpPr/>
          <p:nvPr/>
        </p:nvSpPr>
        <p:spPr>
          <a:xfrm>
            <a:off x="5796136" y="4221088"/>
            <a:ext cx="2479329" cy="20718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502210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208925" y="1417637"/>
            <a:ext cx="8282099" cy="448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7777"/>
              <a:buFont typeface="Arial"/>
              <a:buChar char="•"/>
            </a:pPr>
            <a:r>
              <a:rPr lang="x-none" sz="3000">
                <a:solidFill>
                  <a:srgbClr val="333333"/>
                </a:solidFill>
              </a:rPr>
              <a:t>Aluminium enclosure</a:t>
            </a:r>
          </a:p>
          <a:p>
            <a:endParaRPr/>
          </a:p>
          <a:p>
            <a:endParaRPr/>
          </a:p>
          <a:p>
            <a:endParaRPr/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/>
              <a:t> </a:t>
            </a:r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Eco-efficiency measures for sustainability</a:t>
            </a:r>
          </a:p>
        </p:txBody>
      </p:sp>
      <p:sp>
        <p:nvSpPr>
          <p:cNvPr id="192" name="Shape 192"/>
          <p:cNvSpPr/>
          <p:nvPr/>
        </p:nvSpPr>
        <p:spPr>
          <a:xfrm>
            <a:off x="2581977" y="2439760"/>
            <a:ext cx="4395671" cy="32941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Marketing Plan</a:t>
            </a:r>
          </a:p>
        </p:txBody>
      </p:sp>
      <p:sp>
        <p:nvSpPr>
          <p:cNvPr id="198" name="Shape 198"/>
          <p:cNvSpPr>
            <a:spLocks noGrp="1"/>
          </p:cNvSpPr>
          <p:nvPr>
            <p:ph idx="1"/>
          </p:nvPr>
        </p:nvSpPr>
        <p:spPr>
          <a:xfrm>
            <a:off x="468312" y="1484312"/>
            <a:ext cx="8064499" cy="47111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t-EE" dirty="0" smtClean="0"/>
              <a:t>M</a:t>
            </a:r>
            <a:r>
              <a:rPr lang="en-GB" dirty="0" err="1" smtClean="0"/>
              <a:t>arket</a:t>
            </a:r>
            <a:r>
              <a:rPr lang="en-GB" dirty="0" smtClean="0"/>
              <a:t> description and  current market situation</a:t>
            </a:r>
            <a:r>
              <a:rPr lang="et-EE" dirty="0" smtClean="0"/>
              <a:t>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Needs and Corresponding Features/Benefits  of or product</a:t>
            </a:r>
            <a:r>
              <a:rPr lang="et-EE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t-EE" dirty="0" smtClean="0"/>
          </a:p>
          <a:p>
            <a:pPr marL="457200" indent="-457200">
              <a:buFont typeface="+mj-lt"/>
              <a:buAutoNum type="arabicPeriod"/>
            </a:pPr>
            <a:endParaRPr lang="et-EE" dirty="0" smtClean="0"/>
          </a:p>
          <a:p>
            <a:pPr marL="457200" indent="-457200">
              <a:buFont typeface="+mj-lt"/>
              <a:buAutoNum type="arabicPeriod"/>
            </a:pPr>
            <a:endParaRPr lang="et-EE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3074" name="Picture 2" descr="C:\Users\HP\Desktop\Time to get refocused on email marke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924944"/>
            <a:ext cx="4104455" cy="308926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</a:t>
            </a:r>
            <a:r>
              <a:rPr lang="en-GB" dirty="0" err="1" smtClean="0"/>
              <a:t>arket</a:t>
            </a:r>
            <a:r>
              <a:rPr lang="en-GB" dirty="0" smtClean="0"/>
              <a:t> description and  current market situation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064499" cy="4489449"/>
          </a:xfrm>
        </p:spPr>
        <p:txBody>
          <a:bodyPr/>
          <a:lstStyle/>
          <a:p>
            <a:r>
              <a:rPr lang="en-GB" sz="2200" dirty="0" smtClean="0"/>
              <a:t>Our Product is innovative</a:t>
            </a:r>
          </a:p>
          <a:p>
            <a:r>
              <a:rPr lang="en-GB" sz="2200" dirty="0" smtClean="0"/>
              <a:t>Market of Professional use and private customer</a:t>
            </a:r>
          </a:p>
          <a:p>
            <a:r>
              <a:rPr lang="en-GB" sz="2200" dirty="0" smtClean="0"/>
              <a:t>Creating a new segment </a:t>
            </a:r>
          </a:p>
          <a:p>
            <a:pPr lvl="0"/>
            <a:r>
              <a:rPr lang="en-GB" sz="2200" dirty="0" smtClean="0"/>
              <a:t>Companies using related technologies</a:t>
            </a:r>
          </a:p>
          <a:p>
            <a:pPr lvl="0"/>
            <a:r>
              <a:rPr lang="en-GB" sz="2200" dirty="0" smtClean="0"/>
              <a:t>There are no major barriers to entry.</a:t>
            </a:r>
          </a:p>
          <a:p>
            <a:pPr lvl="0"/>
            <a:r>
              <a:rPr lang="en-GB" sz="2200" dirty="0" smtClean="0"/>
              <a:t>In Portugal we didn´t found any competitors (there must be some)</a:t>
            </a:r>
            <a:endParaRPr lang="de-DE" sz="2200" dirty="0" smtClean="0"/>
          </a:p>
          <a:p>
            <a:pPr lvl="0"/>
            <a:r>
              <a:rPr lang="en-GB" sz="2200" dirty="0" smtClean="0"/>
              <a:t>Companies from other geographical areas and with similar products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Competitors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68312" y="4725144"/>
            <a:ext cx="8064499" cy="1248617"/>
          </a:xfrm>
        </p:spPr>
        <p:txBody>
          <a:bodyPr/>
          <a:lstStyle/>
          <a:p>
            <a:r>
              <a:rPr lang="en-GB" sz="2200" dirty="0" smtClean="0"/>
              <a:t>46 companies in Germany working with same technology</a:t>
            </a:r>
          </a:p>
          <a:p>
            <a:r>
              <a:rPr lang="en-GB" sz="2200" dirty="0" smtClean="0"/>
              <a:t> Not our first market (be carful)</a:t>
            </a:r>
            <a:endParaRPr lang="de-DE" sz="2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95536" y="1340768"/>
          <a:ext cx="7920880" cy="3456385"/>
        </p:xfrm>
        <a:graphic>
          <a:graphicData uri="http://schemas.openxmlformats.org/drawingml/2006/table">
            <a:tbl>
              <a:tblPr/>
              <a:tblGrid>
                <a:gridCol w="1479832"/>
                <a:gridCol w="1513151"/>
                <a:gridCol w="971927"/>
                <a:gridCol w="1949542"/>
                <a:gridCol w="2006428"/>
              </a:tblGrid>
              <a:tr h="310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Company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Price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Function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Customers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Sonotec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(Germany)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Sonolevel 10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499,99 €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-it can measure the distance from 12 cm to 250 cm.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-working with ultrasound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-adjustable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-only a local interface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-owners of heating oil tanks in</a:t>
                      </a:r>
                      <a:b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-most for landlord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VEGA Grieshaber KG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VEGASON 61 to 63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902,14 €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liquids: 0.4 … 8 m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solids: 0.4 … 3,5 m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-B2B Marketing</a:t>
                      </a:r>
                      <a:b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-process industry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Endress Hauser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Prasonic SFD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 FMU 90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1090 €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-B2B Marketing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-process industry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Needs and Corresponding Features/Benefits of our product (level1000)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23529" y="1268760"/>
          <a:ext cx="8136904" cy="3888432"/>
        </p:xfrm>
        <a:graphic>
          <a:graphicData uri="http://schemas.openxmlformats.org/drawingml/2006/table">
            <a:tbl>
              <a:tblPr/>
              <a:tblGrid>
                <a:gridCol w="2711712"/>
                <a:gridCol w="2712596"/>
                <a:gridCol w="2712596"/>
              </a:tblGrid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Targeted segment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Customer need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Corresponding Feature/Benefit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Recycling companies(business)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Information about containers capacities 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Ultrasonic sensor will measure this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Don´t want to check containers every time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Wifi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module for communication(with web interface) 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Logistic process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Web interface will help to create a better logistic and collecting process (overview). 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Private consumers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Information about the container capacity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Ultrasonic sensor will measure this.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Don´t want to check the container every time</a:t>
                      </a:r>
                      <a:endParaRPr lang="de-DE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Wifi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module for communication (with web interface) </a:t>
                      </a:r>
                      <a:endParaRPr lang="de-DE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Marketing strategy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Positioning</a:t>
            </a:r>
          </a:p>
          <a:p>
            <a:r>
              <a:rPr lang="et-EE" dirty="0" smtClean="0"/>
              <a:t>Product strategy</a:t>
            </a:r>
          </a:p>
          <a:p>
            <a:pPr lvl="1"/>
            <a:r>
              <a:rPr lang="en-GB" dirty="0" smtClean="0"/>
              <a:t>The level1000 will be introduced to the market with a price of 300 € per unit.</a:t>
            </a:r>
            <a:endParaRPr lang="et-EE" dirty="0" smtClean="0"/>
          </a:p>
          <a:p>
            <a:r>
              <a:rPr lang="et-EE" dirty="0" smtClean="0"/>
              <a:t>Pricing strategy</a:t>
            </a:r>
          </a:p>
          <a:p>
            <a:pPr lvl="1"/>
            <a:r>
              <a:rPr lang="en-GB" dirty="0" smtClean="0"/>
              <a:t>The level1000 will be sold with a one year warranty. Plus in the first year we provide a full service for free. </a:t>
            </a:r>
            <a:endParaRPr lang="et-EE" dirty="0" smtClean="0"/>
          </a:p>
          <a:p>
            <a:r>
              <a:rPr lang="et-EE" dirty="0" smtClean="0"/>
              <a:t>Distribution strategy</a:t>
            </a:r>
          </a:p>
          <a:p>
            <a:pPr lvl="1"/>
            <a:r>
              <a:rPr lang="en-GB" dirty="0" smtClean="0"/>
              <a:t>The main strategy will be to sell our product through our website .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1026" name="Picture 2" descr="C:\Users\HP\Desktop\4p-marketing-mix-300x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196752"/>
            <a:ext cx="2232248" cy="1473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dirty="0"/>
              <a:t>Table of contents</a:t>
            </a:r>
          </a:p>
        </p:txBody>
      </p:sp>
      <p:sp>
        <p:nvSpPr>
          <p:cNvPr id="113" name="Shape 113"/>
          <p:cNvSpPr/>
          <p:nvPr/>
        </p:nvSpPr>
        <p:spPr>
          <a:xfrm>
            <a:off x="457200" y="1638600"/>
            <a:ext cx="7816800" cy="33582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just" rtl="0">
              <a:buClr>
                <a:srgbClr val="000000"/>
              </a:buClr>
              <a:buSzPct val="39285"/>
              <a:buFont typeface="Arial"/>
              <a:buNone/>
            </a:pPr>
            <a:r>
              <a:rPr lang="x-none" sz="2800" cap="small" dirty="0"/>
              <a:t>
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1. Summary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2. Problems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3. Objectives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4. State of the Art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5. Project Development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6. Eco-efficiency Measures for Sustainability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7. Marketing Plan</a:t>
            </a:r>
          </a:p>
          <a:p>
            <a:pPr marL="342900" lvl="0" algn="just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 dirty="0"/>
              <a:t>8. Conclusion</a:t>
            </a:r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Action programmes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Divided into 6 months</a:t>
            </a:r>
          </a:p>
          <a:p>
            <a:r>
              <a:rPr lang="et-EE" dirty="0" smtClean="0"/>
              <a:t>Main actions will be:</a:t>
            </a:r>
          </a:p>
          <a:p>
            <a:pPr lvl="1">
              <a:lnSpc>
                <a:spcPct val="150000"/>
              </a:lnSpc>
            </a:pPr>
            <a:r>
              <a:rPr lang="et-EE" dirty="0" smtClean="0"/>
              <a:t>Creating web page	</a:t>
            </a:r>
          </a:p>
          <a:p>
            <a:pPr lvl="1">
              <a:lnSpc>
                <a:spcPct val="150000"/>
              </a:lnSpc>
            </a:pPr>
            <a:r>
              <a:rPr lang="et-EE" dirty="0" smtClean="0"/>
              <a:t>Making video</a:t>
            </a:r>
          </a:p>
          <a:p>
            <a:pPr lvl="1">
              <a:lnSpc>
                <a:spcPct val="150000"/>
              </a:lnSpc>
            </a:pPr>
            <a:r>
              <a:rPr lang="et-EE" dirty="0" smtClean="0"/>
              <a:t>Contacting with companies</a:t>
            </a:r>
          </a:p>
          <a:p>
            <a:pPr lvl="1">
              <a:lnSpc>
                <a:spcPct val="150000"/>
              </a:lnSpc>
            </a:pPr>
            <a:r>
              <a:rPr lang="et-EE" dirty="0" smtClean="0"/>
              <a:t>Making leaflets</a:t>
            </a:r>
          </a:p>
          <a:p>
            <a:pPr lvl="1">
              <a:lnSpc>
                <a:spcPct val="150000"/>
              </a:lnSpc>
            </a:pPr>
            <a:r>
              <a:rPr lang="et-EE" dirty="0" smtClean="0"/>
              <a:t>Publishing articles</a:t>
            </a:r>
          </a:p>
          <a:p>
            <a:pPr lvl="1">
              <a:lnSpc>
                <a:spcPct val="150000"/>
              </a:lnSpc>
            </a:pPr>
            <a:r>
              <a:rPr lang="et-EE" dirty="0" smtClean="0"/>
              <a:t>Starting to make plans for the next year.</a:t>
            </a:r>
            <a:endParaRPr lang="et-EE" dirty="0"/>
          </a:p>
        </p:txBody>
      </p:sp>
      <p:pic>
        <p:nvPicPr>
          <p:cNvPr id="2050" name="Picture 2" descr="C:\Users\HP\Desktop\website-marketing-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340768"/>
            <a:ext cx="3152775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468312" y="1484312"/>
            <a:ext cx="7991475" cy="415203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98484"/>
            </a:pPr>
            <a:r>
              <a:rPr lang="x-none" sz="1400" b="1" i="0" u="none" strike="noStrike" cap="none" baseline="0" dirty="0">
                <a:solidFill>
                  <a:srgbClr val="000000"/>
                </a:solidFill>
                <a:sym typeface="Arial"/>
              </a:rPr>
              <a:t>Achievements: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As we have already mentioned to distribute the conception we </a:t>
            </a:r>
            <a:r>
              <a:rPr lang="en-US" sz="1400" dirty="0" smtClean="0"/>
              <a:t>needed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to </a:t>
            </a:r>
            <a:r>
              <a:rPr lang="en-US" sz="1400" dirty="0"/>
              <a:t>find a special kind of </a:t>
            </a:r>
            <a:r>
              <a:rPr lang="en-US" sz="1400" dirty="0" smtClean="0"/>
              <a:t>sensor - we </a:t>
            </a:r>
            <a:r>
              <a:rPr lang="en-US" sz="1400" dirty="0"/>
              <a:t>chose ultrasonic one (Ultrasonic Distance Measuring Module HC-SR04</a:t>
            </a:r>
            <a:r>
              <a:rPr lang="en-US" sz="1400" dirty="0" smtClean="0"/>
              <a:t>)</a:t>
            </a:r>
            <a:r>
              <a:rPr lang="en-US" sz="1400" dirty="0"/>
              <a:t>;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monitoring system that would automatically send an alert message when the container would be </a:t>
            </a:r>
            <a:r>
              <a:rPr lang="en-US" sz="1400" dirty="0" smtClean="0"/>
              <a:t>full – we chose </a:t>
            </a:r>
            <a:r>
              <a:rPr lang="en-US" sz="1400" dirty="0" err="1" smtClean="0"/>
              <a:t>Arduino</a:t>
            </a:r>
            <a:r>
              <a:rPr lang="en-US" sz="1400" dirty="0" smtClean="0"/>
              <a:t> </a:t>
            </a:r>
            <a:r>
              <a:rPr lang="en-US" sz="1400" dirty="0"/>
              <a:t>pro min plus Wi-Fi </a:t>
            </a:r>
            <a:r>
              <a:rPr lang="en-US" sz="1400" dirty="0" smtClean="0"/>
              <a:t>shield;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battery - the lead acid one because of possibility to recharging it and quite low </a:t>
            </a:r>
            <a:r>
              <a:rPr lang="en-US" sz="1400" dirty="0" smtClean="0"/>
              <a:t>price;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special and necessary box - the one made of the </a:t>
            </a:r>
            <a:r>
              <a:rPr lang="en-US" sz="1400" dirty="0" err="1"/>
              <a:t>aluminium</a:t>
            </a:r>
            <a:r>
              <a:rPr lang="en-US" sz="1400" dirty="0"/>
              <a:t>, which would keep all things </a:t>
            </a:r>
            <a:r>
              <a:rPr lang="en-US" sz="1400" dirty="0" smtClean="0"/>
              <a:t>together;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We </a:t>
            </a:r>
            <a:r>
              <a:rPr lang="en-US" sz="1400" dirty="0"/>
              <a:t>have already started to consider the programming part of the </a:t>
            </a:r>
            <a:r>
              <a:rPr lang="en-US" sz="1400" dirty="0" smtClean="0"/>
              <a:t>project;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We did some tests using the sensors and tried to fix the enclosure inside the container.</a:t>
            </a:r>
            <a:endParaRPr lang="en-US" sz="1400" dirty="0"/>
          </a:p>
        </p:txBody>
      </p:sp>
      <p:sp>
        <p:nvSpPr>
          <p:cNvPr id="204" name="Shape 20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b="1" i="0" u="none" strike="noStrike" cap="small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b="1" i="0" u="none" strike="noStrike" cap="small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References &amp; Bibliography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74994" y="1484312"/>
            <a:ext cx="8357700" cy="448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1)</a:t>
            </a:r>
            <a:r>
              <a:rPr lang="x-none" sz="1400" dirty="0">
                <a:hlinkClick r:id="rId3"/>
              </a:rPr>
              <a:t> http://www.webopedia.com/TERM/W/Wi_Fi.html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2)</a:t>
            </a:r>
            <a:r>
              <a:rPr lang="x-none" sz="1400" dirty="0">
                <a:hlinkClick r:id="rId4"/>
              </a:rPr>
              <a:t> http://en.wikipedia.org/wiki/File:Nested_sustainability-v2.gif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3)</a:t>
            </a:r>
            <a:r>
              <a:rPr lang="x-none" sz="1400" dirty="0">
                <a:hlinkClick r:id="rId5"/>
              </a:rPr>
              <a:t>http://mechanical.poly.edu/faculty/vkapila/ME3484/Readings/NV27-Measuring%20Water%20Level.pdf</a:t>
            </a:r>
            <a:r>
              <a:rPr lang="x-none" sz="1400" dirty="0"/>
              <a:t>  </a:t>
            </a:r>
            <a:r>
              <a:rPr lang="x-none" sz="1400" i="1" dirty="0"/>
              <a:t>ways of level measurement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4)</a:t>
            </a:r>
            <a:r>
              <a:rPr lang="x-none" sz="1400" dirty="0">
                <a:hlinkClick r:id="rId6"/>
              </a:rPr>
              <a:t>http://arduino-direct.com/sunshop/index.php?l=product_list&amp;c=1</a:t>
            </a:r>
            <a:r>
              <a:rPr lang="x-none" sz="1400" dirty="0"/>
              <a:t> </a:t>
            </a:r>
            <a:r>
              <a:rPr lang="x-none" sz="1400" i="1" dirty="0"/>
              <a:t>store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5)http://batteryuniversity.com/learn/article/can_the_lead_acid_battery_compete_in_modern_times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6)http://en.wikipedia.org/wiki/Lead%E2%80%93acid_battery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7)http://www.windsun.com/Batteries/Battery_FAQ.htm</a:t>
            </a:r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Thank You </a:t>
            </a:r>
          </a:p>
          <a:p>
            <a:pPr algn="ctr"/>
            <a:r>
              <a:rPr lang="en-US" sz="3200" b="1" dirty="0" smtClean="0"/>
              <a:t>For Your Attention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526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2"/>
          </p:nvPr>
        </p:nvSpPr>
        <p:spPr>
          <a:xfrm>
            <a:off x="457200" y="584547"/>
            <a:ext cx="82296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20" name="Shape 120"/>
          <p:cNvSpPr/>
          <p:nvPr/>
        </p:nvSpPr>
        <p:spPr>
          <a:xfrm>
            <a:off x="769950" y="1611550"/>
            <a:ext cx="7072799" cy="4064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5016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388"/>
              <a:buFont typeface="Arial"/>
              <a:buChar char="•"/>
            </a:pPr>
            <a:r>
              <a:rPr lang="x-none" sz="2400" dirty="0"/>
              <a:t>Nowadays recycling companies who deal with waste oil have huge responsibility towards humanity. </a:t>
            </a:r>
          </a:p>
          <a:p>
            <a:endParaRPr dirty="0"/>
          </a:p>
          <a:p>
            <a:pPr marL="482600" lvl="0" indent="-342900" algn="just" rtl="0">
              <a:lnSpc>
                <a:spcPct val="115000"/>
              </a:lnSpc>
              <a:buClr>
                <a:srgbClr val="000000"/>
              </a:buClr>
              <a:buSzPct val="97222"/>
              <a:buFont typeface="Arial"/>
              <a:buChar char="•"/>
            </a:pPr>
            <a:r>
              <a:rPr lang="x-none" sz="2400" dirty="0"/>
              <a:t>By avoiding checking containers so often and reduce the need for resources the companies can create good conditions to be leaders in the market. 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236850" y="1274787"/>
            <a:ext cx="8282099" cy="448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lvl="0" rtl="0">
              <a:buNone/>
            </a:pPr>
            <a:r>
              <a:rPr lang="x-none" sz="2400"/>
              <a:t>The waste oil recycling companies :</a:t>
            </a:r>
          </a:p>
          <a:p>
            <a:endParaRPr/>
          </a:p>
          <a:p>
            <a:pPr marL="457200" marR="0" lvl="0" indent="-31750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x-none" sz="2400"/>
              <a:t>Do not know when their containers are full or not;</a:t>
            </a:r>
          </a:p>
          <a:p>
            <a:endParaRPr/>
          </a:p>
          <a:p>
            <a:pPr marL="457200" marR="0" lvl="0" indent="-31750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x-none" sz="2400"/>
              <a:t>Lose money checking the containers;</a:t>
            </a:r>
          </a:p>
          <a:p>
            <a:endParaRPr/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x-none" sz="2400"/>
              <a:t>Transportation process is less efficient.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199" y="19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b="1" i="0" u="none" strike="noStrike" cap="small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282099" cy="448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 sz="2400" dirty="0"/>
              <a:t>To develop a system that will enable measuring the level of wasted oil in the containers by using electronics devices that check them constantly. </a:t>
            </a:r>
          </a:p>
          <a:p>
            <a:endParaRPr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 sz="2400" dirty="0"/>
              <a:t>To compare different types of sensors, control communication systems, web interfaces and batteries. </a:t>
            </a:r>
          </a:p>
          <a:p>
            <a:endParaRPr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 sz="2400" dirty="0"/>
              <a:t>To accomplish all our goals with the lowest budget possible so the system can be obtained not just for big companies but also for private use.</a:t>
            </a:r>
          </a:p>
          <a:p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b="1" i="0" u="none" strike="noStrike" cap="small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139075" y="1417637"/>
            <a:ext cx="8282099" cy="448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x-none" sz="1800" b="1"/>
              <a:t>Level/Height measuring sensors</a:t>
            </a:r>
          </a:p>
          <a:p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x-none" sz="1400">
                <a:solidFill>
                  <a:srgbClr val="1D1D1D"/>
                </a:solidFill>
              </a:rPr>
              <a:t>Level measurement sensors are used to measure fluid or solid level within a range. Generally, these sensors produce an analog output that directly correlates to the level in the vessel. To create a level management system, the output signal is linked to a micro-controller.</a:t>
            </a:r>
          </a:p>
          <a:p>
            <a:endParaRPr/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x-none" sz="1400" b="1"/>
              <a:t>         Ultrasonic sensor                                                                           Infra-red</a:t>
            </a:r>
          </a:p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State of the Art - sensors</a:t>
            </a:r>
          </a:p>
        </p:txBody>
      </p:sp>
      <p:sp>
        <p:nvSpPr>
          <p:cNvPr id="139" name="Shape 139"/>
          <p:cNvSpPr/>
          <p:nvPr/>
        </p:nvSpPr>
        <p:spPr>
          <a:xfrm>
            <a:off x="544387" y="4030712"/>
            <a:ext cx="2524125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/>
          <p:nvPr/>
        </p:nvSpPr>
        <p:spPr>
          <a:xfrm>
            <a:off x="5025750" y="3783062"/>
            <a:ext cx="2305050" cy="2000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State of the Art - Battery</a:t>
            </a:r>
          </a:p>
        </p:txBody>
      </p:sp>
      <p:sp>
        <p:nvSpPr>
          <p:cNvPr id="146" name="Shape 146"/>
          <p:cNvSpPr/>
          <p:nvPr/>
        </p:nvSpPr>
        <p:spPr>
          <a:xfrm>
            <a:off x="654556" y="1269332"/>
            <a:ext cx="7427965" cy="4798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250825" y="1484312"/>
            <a:ext cx="4929900" cy="4660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x-none" sz="1400" b="1"/>
              <a:t>A micro-controller is</a:t>
            </a: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952"/>
              <a:buFont typeface="Arial"/>
              <a:buChar char="•"/>
            </a:pPr>
            <a:r>
              <a:rPr lang="x-none" sz="1400"/>
              <a:t>a small computer on a </a:t>
            </a:r>
            <a:r>
              <a:rPr lang="pt-PT" sz="1400" dirty="0" smtClean="0"/>
              <a:t>single integrated circuit</a:t>
            </a:r>
            <a:r>
              <a:rPr lang="x-none" sz="1400" smtClean="0"/>
              <a:t> </a:t>
            </a:r>
            <a:r>
              <a:rPr lang="x-none" sz="1400"/>
              <a:t>containing a processor core, memory, and </a:t>
            </a:r>
            <a:r>
              <a:rPr lang="x-none" sz="1400" smtClean="0"/>
              <a:t>programmable</a:t>
            </a:r>
            <a:r>
              <a:rPr lang="pt-PT" sz="1400" dirty="0" smtClean="0"/>
              <a:t> input/output </a:t>
            </a:r>
            <a:r>
              <a:rPr lang="x-none" sz="1400" smtClean="0"/>
              <a:t>peripherals</a:t>
            </a:r>
            <a:r>
              <a:rPr lang="x-none" sz="1400"/>
              <a:t>; </a:t>
            </a: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952"/>
              <a:buFont typeface="Arial"/>
              <a:buChar char="•"/>
            </a:pPr>
            <a:r>
              <a:rPr lang="x-none" sz="1400"/>
              <a:t>designed for embedded applications;</a:t>
            </a: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952"/>
              <a:buFont typeface="Arial"/>
              <a:buChar char="•"/>
            </a:pPr>
            <a:r>
              <a:rPr lang="x-none" sz="1400"/>
              <a:t>used in automatically controlled products and devices.</a:t>
            </a:r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/>
              <a:t>The micro-controller </a:t>
            </a:r>
            <a:r>
              <a:rPr lang="x-none" sz="1400" b="1"/>
              <a:t>is the main component </a:t>
            </a:r>
            <a:r>
              <a:rPr lang="x-none" sz="1400"/>
              <a:t>of our system: </a:t>
            </a:r>
          </a:p>
          <a:p>
            <a:pPr marL="457200" marR="0" lvl="0" indent="-29845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30952"/>
              <a:buFont typeface="Arial"/>
              <a:buChar char="•"/>
            </a:pPr>
            <a:r>
              <a:rPr lang="x-none" sz="1400"/>
              <a:t>It will control everything and process everything, </a:t>
            </a:r>
          </a:p>
          <a:p>
            <a:pPr marL="457200" marR="0" lvl="0" indent="-29845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30952"/>
              <a:buFont typeface="Arial"/>
              <a:buChar char="•"/>
            </a:pPr>
            <a:r>
              <a:rPr lang="x-none" sz="1400"/>
              <a:t>It will be responsible for controlling all the other components in our system. </a:t>
            </a:r>
          </a:p>
          <a:p>
            <a:pPr lvl="0" rtl="0">
              <a:buNone/>
            </a:pPr>
            <a:r>
              <a:rPr lang="x-none" sz="1400"/>
              <a:t>We chose the arduino pro mini which is a development board with the micro-controller and also some protection systems, as well as power regulation circuits and so on</a:t>
            </a:r>
            <a:r>
              <a:rPr lang="x-none" sz="1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x-none" sz="1100"/>
              <a:t> </a:t>
            </a:r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57200" y="341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just" rtl="0">
              <a:lnSpc>
                <a:spcPct val="115000"/>
              </a:lnSpc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/>
              <a:t>State of the Art - Micro-Controller</a:t>
            </a:r>
          </a:p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607900" y="2215475"/>
            <a:ext cx="2705100" cy="276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282099" cy="255441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lvl="0" rtl="0">
              <a:buNone/>
            </a:pPr>
            <a:r>
              <a:rPr lang="x-none" sz="1400"/>
              <a:t>Wireless</a:t>
            </a:r>
            <a:r>
              <a:rPr lang="x-none" sz="1400">
                <a:hlinkClick r:id="rId3"/>
              </a:rPr>
              <a:t> </a:t>
            </a:r>
            <a:r>
              <a:rPr lang="pt-PT" sz="1400" dirty="0" smtClean="0"/>
              <a:t>telecomunications</a:t>
            </a:r>
            <a:r>
              <a:rPr lang="x-none" sz="1400" smtClean="0"/>
              <a:t>:</a:t>
            </a:r>
            <a:endParaRPr lang="x-none" sz="1400" dirty="0"/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 sz="1400" dirty="0"/>
              <a:t> Is the transfer of information between two or more points that are not physically connected.</a:t>
            </a:r>
          </a:p>
          <a:p>
            <a:endParaRPr dirty="0"/>
          </a:p>
          <a:p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1400" dirty="0"/>
              <a:t>In this project we will be using a Wifi communication system to transfer data between the measurement system and the web interface.</a:t>
            </a: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14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x-none" sz="2800" b="1" i="0" u="none" strike="noStrike" cap="small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 of the Art - Communication</a:t>
            </a:r>
          </a:p>
        </p:txBody>
      </p:sp>
      <p:sp>
        <p:nvSpPr>
          <p:cNvPr id="160" name="Shape 160"/>
          <p:cNvSpPr/>
          <p:nvPr/>
        </p:nvSpPr>
        <p:spPr>
          <a:xfrm>
            <a:off x="279350" y="4246100"/>
            <a:ext cx="5391299" cy="1536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279350" y="4129855"/>
            <a:ext cx="5472300" cy="1354187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just" rtl="0">
              <a:spcBef>
                <a:spcPts val="240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x-none"/>
              <a:t>Wi-Fi:</a:t>
            </a:r>
          </a:p>
          <a:p>
            <a:pPr marL="457200" lvl="0" indent="-317500" algn="just" rtl="0">
              <a:spcBef>
                <a:spcPts val="24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x-none"/>
              <a:t> is a popular technology that allows an electronic device to exchange </a:t>
            </a:r>
            <a:r>
              <a:rPr lang="pt-PT" dirty="0" smtClean="0">
                <a:solidFill>
                  <a:schemeClr val="tx1"/>
                </a:solidFill>
              </a:rPr>
              <a:t>data wirelessly </a:t>
            </a:r>
            <a:r>
              <a:rPr lang="x-none" smtClean="0">
                <a:solidFill>
                  <a:schemeClr val="tx1"/>
                </a:solidFill>
              </a:rPr>
              <a:t>(using</a:t>
            </a:r>
            <a:r>
              <a:rPr lang="pt-PT" dirty="0" smtClean="0">
                <a:solidFill>
                  <a:schemeClr val="tx1"/>
                </a:solidFill>
              </a:rPr>
              <a:t> radio </a:t>
            </a:r>
            <a:r>
              <a:rPr lang="pt-PT" dirty="0" err="1" smtClean="0">
                <a:solidFill>
                  <a:schemeClr val="tx1"/>
                </a:solidFill>
              </a:rPr>
              <a:t>waves</a:t>
            </a:r>
            <a:r>
              <a:rPr lang="x-none" smtClean="0">
                <a:solidFill>
                  <a:schemeClr val="tx1"/>
                </a:solidFill>
              </a:rPr>
              <a:t>) </a:t>
            </a:r>
            <a:r>
              <a:rPr lang="x-none">
                <a:solidFill>
                  <a:schemeClr val="tx1"/>
                </a:solidFill>
              </a:rPr>
              <a:t>over </a:t>
            </a:r>
            <a:r>
              <a:rPr lang="x-none" smtClean="0">
                <a:solidFill>
                  <a:schemeClr val="tx1"/>
                </a:solidFill>
              </a:rPr>
              <a:t>a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computer network.</a:t>
            </a:r>
            <a:endParaRPr lang="x-none">
              <a:solidFill>
                <a:schemeClr val="tx1"/>
              </a:solidFill>
              <a:hlinkClick r:id="rId4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6037412" y="3640137"/>
            <a:ext cx="2181225" cy="23336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989</Words>
  <Application>Microsoft Macintosh PowerPoint</Application>
  <PresentationFormat>On-screen Show (4:3)</PresentationFormat>
  <Paragraphs>176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/>
      <vt:lpstr/>
      <vt:lpstr>MIDTERM Presentation</vt:lpstr>
      <vt:lpstr>Table of contents</vt:lpstr>
      <vt:lpstr>Summary</vt:lpstr>
      <vt:lpstr>Problem</vt:lpstr>
      <vt:lpstr>Objectives</vt:lpstr>
      <vt:lpstr>State of the Art - sensors</vt:lpstr>
      <vt:lpstr>State of the Art - Battery</vt:lpstr>
      <vt:lpstr>State of the Art - Micro-Controller </vt:lpstr>
      <vt:lpstr>State of the Art - Communication</vt:lpstr>
      <vt:lpstr>Project Development</vt:lpstr>
      <vt:lpstr>Project Development</vt:lpstr>
      <vt:lpstr>Eco-efficiency measures for sustainability</vt:lpstr>
      <vt:lpstr>Eco-efficiency measures for sustainability</vt:lpstr>
      <vt:lpstr>Eco-efficiency measures for sustainability</vt:lpstr>
      <vt:lpstr>Marketing Plan</vt:lpstr>
      <vt:lpstr>Market description and  current market situation</vt:lpstr>
      <vt:lpstr>Competitors</vt:lpstr>
      <vt:lpstr>Needs and Corresponding Features/Benefits of our product (level1000) </vt:lpstr>
      <vt:lpstr>Marketing strategy</vt:lpstr>
      <vt:lpstr>Action programmes</vt:lpstr>
      <vt:lpstr>Conclusions</vt:lpstr>
      <vt:lpstr>References &amp; Bibliography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Presentation</dc:title>
  <dc:creator>Farid</dc:creator>
  <cp:lastModifiedBy>Olga Olejniczak</cp:lastModifiedBy>
  <cp:revision>18</cp:revision>
  <dcterms:modified xsi:type="dcterms:W3CDTF">2012-06-12T23:31:32Z</dcterms:modified>
</cp:coreProperties>
</file>